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6"/>
  </p:notesMasterIdLst>
  <p:handoutMasterIdLst>
    <p:handoutMasterId r:id="rId27"/>
  </p:handoutMasterIdLst>
  <p:sldIdLst>
    <p:sldId id="603" r:id="rId5"/>
    <p:sldId id="2147483561" r:id="rId6"/>
    <p:sldId id="2618" r:id="rId7"/>
    <p:sldId id="2147483483" r:id="rId8"/>
    <p:sldId id="2500" r:id="rId9"/>
    <p:sldId id="2147483558" r:id="rId10"/>
    <p:sldId id="2147483559" r:id="rId11"/>
    <p:sldId id="2147483550" r:id="rId12"/>
    <p:sldId id="2147483546" r:id="rId13"/>
    <p:sldId id="2147483557" r:id="rId14"/>
    <p:sldId id="2147483548" r:id="rId15"/>
    <p:sldId id="2147483551" r:id="rId16"/>
    <p:sldId id="2147483547" r:id="rId17"/>
    <p:sldId id="2147483556" r:id="rId18"/>
    <p:sldId id="2147483549" r:id="rId19"/>
    <p:sldId id="2147483552" r:id="rId20"/>
    <p:sldId id="2147483553" r:id="rId21"/>
    <p:sldId id="2516" r:id="rId22"/>
    <p:sldId id="2147483560" r:id="rId23"/>
    <p:sldId id="582" r:id="rId24"/>
    <p:sldId id="2419" r:id="rId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6419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41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08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66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igabyte.com/Enterprise/GPU-Serv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igabyte.com/Enterprise/GPU-Serv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huawei.com/enterprise/zh/doc/EDOC1100313980/cb51627f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category/ascend-computing-pid-1557196528909?submodel=doc" TargetMode="External"/><Relationship Id="rId3" Type="http://schemas.openxmlformats.org/officeDocument/2006/relationships/hyperlink" Target="https://www.eet-china.com/mp/a357098.html" TargetMode="External"/><Relationship Id="rId7" Type="http://schemas.openxmlformats.org/officeDocument/2006/relationships/hyperlink" Target="https://support.huawei.com/enterprise/zh/doc/EDOC1100313980/cb51627f" TargetMode="External"/><Relationship Id="rId2" Type="http://schemas.openxmlformats.org/officeDocument/2006/relationships/hyperlink" Target="https://navitassemi.com/nvidias-grace-hopper-runs-at-700-w-blackwell-will-be-1-kw-how-is-the-power-supply-industry-enabling-data-centers-to-run-these-advanced-ai-processor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igabyte.com/Enterprise/GPU-Server" TargetMode="External"/><Relationship Id="rId5" Type="http://schemas.openxmlformats.org/officeDocument/2006/relationships/hyperlink" Target="https://servers.asus.com/products/servers/" TargetMode="External"/><Relationship Id="rId4" Type="http://schemas.openxmlformats.org/officeDocument/2006/relationships/hyperlink" Target="https://info.support.huawei.com/computing/server3D/index_zh.html" TargetMode="External"/><Relationship Id="rId9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s.asus.com/products/servers/" TargetMode="External"/><Relationship Id="rId2" Type="http://schemas.openxmlformats.org/officeDocument/2006/relationships/hyperlink" Target="https://info.support.huawei.com/computing/server3D/index_zh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igabyte.com/Enterprise/GPU-Serv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AC93BA-311C-B7BA-DCD4-079F4E7A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服务器机柜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深度认识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爆炸图大品鉴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https://www.gigabyte.com/Enterprise/GPU-Server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6783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2C9B6D-7B31-2A0E-2BE5-976F7F56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板冷机柜：外部结构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8B4BAFFB-AC03-881F-8C4D-DD80A9DC7C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板冷服务器的机柜使用风冷机柜，增加 </a:t>
            </a:r>
            <a:r>
              <a:rPr lang="en" altLang="zh-CN" dirty="0"/>
              <a:t>Manifold</a:t>
            </a:r>
            <a:r>
              <a:rPr lang="zh-CN" altLang="en-US" dirty="0"/>
              <a:t> 集流管等组件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364084-F644-C4C6-DFD2-3A8807696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43" y="1910753"/>
            <a:ext cx="3067677" cy="4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A8EBE33-AF92-FFE1-CF4A-0C1CFCAD3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171838"/>
              </p:ext>
            </p:extLst>
          </p:nvPr>
        </p:nvGraphicFramePr>
        <p:xfrm>
          <a:off x="5005022" y="2042160"/>
          <a:ext cx="6475778" cy="4293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83">
                  <a:extLst>
                    <a:ext uri="{9D8B030D-6E8A-4147-A177-3AD203B41FA5}">
                      <a16:colId xmlns:a16="http://schemas.microsoft.com/office/drawing/2014/main" val="2895950552"/>
                    </a:ext>
                  </a:extLst>
                </a:gridCol>
                <a:gridCol w="4799395">
                  <a:extLst>
                    <a:ext uri="{9D8B030D-6E8A-4147-A177-3AD203B41FA5}">
                      <a16:colId xmlns:a16="http://schemas.microsoft.com/office/drawing/2014/main" val="2157328401"/>
                    </a:ext>
                  </a:extLst>
                </a:gridCol>
              </a:tblGrid>
              <a:tr h="435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编码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部件名称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31176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风冷机柜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3311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管理模块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6527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电源框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614793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电池围框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45914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电池框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4763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假面板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32936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计算节点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85167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交换节点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969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8EEEF3C-3DB9-2BBF-DBBB-03F7642B1B64}"/>
              </a:ext>
            </a:extLst>
          </p:cNvPr>
          <p:cNvSpPr txBox="1"/>
          <p:nvPr/>
        </p:nvSpPr>
        <p:spPr>
          <a:xfrm>
            <a:off x="5469933" y="780932"/>
            <a:ext cx="639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66BA36"/>
                </a:solidFill>
                <a:latin typeface="Lexend" pitchFamily="2" charset="0"/>
              </a:rPr>
              <a:t>https://support.huawei.com/enterprise/zh/doc/EDOC1100313980/cb51627f</a:t>
            </a:r>
          </a:p>
        </p:txBody>
      </p:sp>
    </p:spTree>
    <p:extLst>
      <p:ext uri="{BB962C8B-B14F-4D97-AF65-F5344CB8AC3E}">
        <p14:creationId xmlns:p14="http://schemas.microsoft.com/office/powerpoint/2010/main" val="403139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5D7EB0-3347-9393-C5AA-38AE9B0D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板冷机柜：内部结构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3193F-21BA-4BC8-1500-03C5D199B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包含</a:t>
            </a:r>
            <a:r>
              <a:rPr lang="en" altLang="zh-CN" dirty="0"/>
              <a:t>Manifold</a:t>
            </a:r>
            <a:r>
              <a:rPr lang="zh-CN" altLang="en-US" dirty="0"/>
              <a:t> 集流管</a:t>
            </a:r>
            <a:r>
              <a:rPr lang="zh-CN" altLang="en" dirty="0"/>
              <a:t>、</a:t>
            </a:r>
            <a:r>
              <a:rPr lang="en" altLang="zh-CN" dirty="0"/>
              <a:t>Cable</a:t>
            </a:r>
            <a:r>
              <a:rPr lang="zh-CN" altLang="en-US" dirty="0"/>
              <a:t>背板、</a:t>
            </a:r>
            <a:r>
              <a:rPr lang="en" altLang="zh-CN" dirty="0"/>
              <a:t>Busbar</a:t>
            </a:r>
            <a:r>
              <a:rPr lang="zh-CN" altLang="en" dirty="0"/>
              <a:t>，</a:t>
            </a:r>
            <a:r>
              <a:rPr lang="zh-CN" altLang="en-US" dirty="0"/>
              <a:t>及漏液传感器，液冷供水、回水、  排水等管路。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57749A-8C4E-1579-DEB8-2BCB8158AA29}"/>
              </a:ext>
            </a:extLst>
          </p:cNvPr>
          <p:cNvSpPr txBox="1"/>
          <p:nvPr/>
        </p:nvSpPr>
        <p:spPr>
          <a:xfrm>
            <a:off x="5469933" y="780932"/>
            <a:ext cx="639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66BA36"/>
                </a:solidFill>
                <a:latin typeface="Lexend" pitchFamily="2" charset="0"/>
              </a:rPr>
              <a:t>https://support.huawei.com/enterprise/zh/doc/EDOC1100313980/cb51627f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64D1B8-3777-67E8-D4C5-BA9C46F4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7356" y="1907981"/>
            <a:ext cx="2881604" cy="45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66EED3-839C-38EB-6783-EC6A06066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17586"/>
              </p:ext>
            </p:extLst>
          </p:nvPr>
        </p:nvGraphicFramePr>
        <p:xfrm>
          <a:off x="5032090" y="1857181"/>
          <a:ext cx="6347109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3075">
                  <a:extLst>
                    <a:ext uri="{9D8B030D-6E8A-4147-A177-3AD203B41FA5}">
                      <a16:colId xmlns:a16="http://schemas.microsoft.com/office/drawing/2014/main" val="2895950552"/>
                    </a:ext>
                  </a:extLst>
                </a:gridCol>
                <a:gridCol w="4704034">
                  <a:extLst>
                    <a:ext uri="{9D8B030D-6E8A-4147-A177-3AD203B41FA5}">
                      <a16:colId xmlns:a16="http://schemas.microsoft.com/office/drawing/2014/main" val="2157328401"/>
                    </a:ext>
                  </a:extLst>
                </a:gridCol>
              </a:tblGrid>
              <a:tr h="2494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编码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部件名称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31176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排气阀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3311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球阀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6527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3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供水管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614793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回水管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45914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5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导流管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4763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Cable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背板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32936"/>
                  </a:ext>
                </a:extLst>
              </a:tr>
              <a:tr h="2494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7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Busbar</a:t>
                      </a:r>
                      <a:endParaRPr lang="zh-CN" altLang="en-US" sz="14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85167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8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回水管接口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96946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9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供水管接口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525240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10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供水管液冷调测接头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09052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11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回水管液冷调测接头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588568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12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光电式漏液传感器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888949"/>
                  </a:ext>
                </a:extLst>
              </a:tr>
              <a:tr h="29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374153"/>
                          </a:solidFill>
                          <a:latin typeface="Lexend" pitchFamily="2" charset="0"/>
                        </a:rPr>
                        <a:t>13</a:t>
                      </a:r>
                      <a:endParaRPr lang="zh-CN" altLang="en-US" sz="1400" dirty="0">
                        <a:solidFill>
                          <a:srgbClr val="374153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排水管</a:t>
                      </a:r>
                    </a:p>
                  </a:txBody>
                  <a:tcPr marL="152400" marR="1524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4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8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全液冷机柜</a:t>
            </a:r>
          </a:p>
        </p:txBody>
      </p:sp>
    </p:spTree>
    <p:extLst>
      <p:ext uri="{BB962C8B-B14F-4D97-AF65-F5344CB8AC3E}">
        <p14:creationId xmlns:p14="http://schemas.microsoft.com/office/powerpoint/2010/main" val="134681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爆炸图大品鉴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https://www.gigabyte.com/Enterprise/GPU-Server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4752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20674279-53CF-7824-F0D1-1362DA5C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全液冷机柜：前视图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206F13-0413-EFC5-E0D3-FC6D9E63C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全液冷机柜比板级液冷外部组件区别，多一个风液换热器，其他结构一致（</a:t>
            </a:r>
            <a:r>
              <a:rPr lang="en-US" altLang="zh-CN" dirty="0"/>
              <a:t>KunTai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7210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C951E-5917-328E-AF95-E5CFFC421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974" y="1918989"/>
            <a:ext cx="2959694" cy="450355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059AF0-8212-4304-8CCD-7D1C4FE45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97333"/>
              </p:ext>
            </p:extLst>
          </p:nvPr>
        </p:nvGraphicFramePr>
        <p:xfrm>
          <a:off x="4917679" y="1962655"/>
          <a:ext cx="6154778" cy="441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3286">
                  <a:extLst>
                    <a:ext uri="{9D8B030D-6E8A-4147-A177-3AD203B41FA5}">
                      <a16:colId xmlns:a16="http://schemas.microsoft.com/office/drawing/2014/main" val="2895950552"/>
                    </a:ext>
                  </a:extLst>
                </a:gridCol>
                <a:gridCol w="4561492">
                  <a:extLst>
                    <a:ext uri="{9D8B030D-6E8A-4147-A177-3AD203B41FA5}">
                      <a16:colId xmlns:a16="http://schemas.microsoft.com/office/drawing/2014/main" val="2157328401"/>
                    </a:ext>
                  </a:extLst>
                </a:gridCol>
              </a:tblGrid>
              <a:tr h="4484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编码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部件名称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31176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液冷机柜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3311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solidFill>
                            <a:srgbClr val="C00000"/>
                          </a:solidFill>
                        </a:rPr>
                        <a:t>风液换热器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6527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电源模组（电源框、电池围框、电池模块）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614793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管理面交换机节点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45914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计算节点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4763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参数面交换机节点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32936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业务面交换机节点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85167"/>
                  </a:ext>
                </a:extLst>
              </a:tr>
              <a:tr h="4959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线缆转接托盘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969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E0C3CE2B-1EEA-2658-988A-621E7EECD369}"/>
              </a:ext>
            </a:extLst>
          </p:cNvPr>
          <p:cNvSpPr txBox="1"/>
          <p:nvPr/>
        </p:nvSpPr>
        <p:spPr>
          <a:xfrm>
            <a:off x="5567680" y="790284"/>
            <a:ext cx="5820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200" dirty="0">
                <a:solidFill>
                  <a:srgbClr val="66BA36"/>
                </a:solidFill>
                <a:latin typeface="Lexen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https://support.huawei.com/enterprise/zh/doc/EDOC1100313980/cb51627f</a:t>
            </a:r>
            <a:endParaRPr lang="en" altLang="zh-CN" sz="1200" dirty="0">
              <a:solidFill>
                <a:srgbClr val="66BA36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4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21A09-162E-9D00-203F-A27AC8D0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全液冷机柜：风液换热器组件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19EA2-D590-A5F3-4EA4-13908A1AA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风液换热器组件包括冷热水管、排气阀、冷热水管针阀、换热芯体、排水管、浮子漏液传感器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D3BC59-4FCF-FE5A-9D31-95B856B84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72" y="1848362"/>
            <a:ext cx="4078282" cy="4641648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4EC9475-ED23-1AEB-3C05-9F04BF7B2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511135"/>
              </p:ext>
            </p:extLst>
          </p:nvPr>
        </p:nvGraphicFramePr>
        <p:xfrm>
          <a:off x="5242799" y="1889305"/>
          <a:ext cx="6154778" cy="4486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3286">
                  <a:extLst>
                    <a:ext uri="{9D8B030D-6E8A-4147-A177-3AD203B41FA5}">
                      <a16:colId xmlns:a16="http://schemas.microsoft.com/office/drawing/2014/main" val="2895950552"/>
                    </a:ext>
                  </a:extLst>
                </a:gridCol>
                <a:gridCol w="4561492">
                  <a:extLst>
                    <a:ext uri="{9D8B030D-6E8A-4147-A177-3AD203B41FA5}">
                      <a16:colId xmlns:a16="http://schemas.microsoft.com/office/drawing/2014/main" val="2157328401"/>
                    </a:ext>
                  </a:extLst>
                </a:gridCol>
              </a:tblGrid>
              <a:tr h="4095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编码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部件名称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31176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风液换热器冷水管排气阀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3311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风液换热器热水管排气阀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6527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风液换热器冷水管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614793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风液换热器热水管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45914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换热芯体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4763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CN" altLang="en-US" sz="16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风液换热器排水管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32936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风液换热器冷水管针阀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85167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风液换热器热水管针阀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96946"/>
                  </a:ext>
                </a:extLst>
              </a:tr>
              <a:tr h="452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9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374153"/>
                          </a:solidFill>
                        </a:rPr>
                        <a:t>浮子式漏液传感器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52524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C552917-CB4E-540E-A72B-251F05E08FF0}"/>
              </a:ext>
            </a:extLst>
          </p:cNvPr>
          <p:cNvSpPr txBox="1"/>
          <p:nvPr/>
        </p:nvSpPr>
        <p:spPr>
          <a:xfrm>
            <a:off x="5567680" y="790284"/>
            <a:ext cx="5820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200" dirty="0">
                <a:solidFill>
                  <a:srgbClr val="66BA36"/>
                </a:solidFill>
                <a:latin typeface="Lexen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https://support.huawei.com/enterprise/zh/doc/EDOC1100313980/cb51627f</a:t>
            </a:r>
            <a:endParaRPr lang="en" altLang="zh-CN" sz="1200" dirty="0">
              <a:solidFill>
                <a:srgbClr val="66BA36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D5EFEC-B6BD-6E1F-B0FA-4D772134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全液冷服务器区别对比</a:t>
            </a:r>
          </a:p>
        </p:txBody>
      </p:sp>
      <p:graphicFrame>
        <p:nvGraphicFramePr>
          <p:cNvPr id="2" name="内容占位符 6">
            <a:extLst>
              <a:ext uri="{FF2B5EF4-FFF2-40B4-BE49-F238E27FC236}">
                <a16:creationId xmlns:a16="http://schemas.microsoft.com/office/drawing/2014/main" id="{D6C2C738-E57B-36AC-511B-027F33C887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052952"/>
              </p:ext>
            </p:extLst>
          </p:nvPr>
        </p:nvGraphicFramePr>
        <p:xfrm>
          <a:off x="623635" y="1391920"/>
          <a:ext cx="10764801" cy="4714240"/>
        </p:xfrm>
        <a:graphic>
          <a:graphicData uri="http://schemas.openxmlformats.org/drawingml/2006/table">
            <a:tbl>
              <a:tblPr/>
              <a:tblGrid>
                <a:gridCol w="1642045">
                  <a:extLst>
                    <a:ext uri="{9D8B030D-6E8A-4147-A177-3AD203B41FA5}">
                      <a16:colId xmlns:a16="http://schemas.microsoft.com/office/drawing/2014/main" val="3517818921"/>
                    </a:ext>
                  </a:extLst>
                </a:gridCol>
                <a:gridCol w="4246880">
                  <a:extLst>
                    <a:ext uri="{9D8B030D-6E8A-4147-A177-3AD203B41FA5}">
                      <a16:colId xmlns:a16="http://schemas.microsoft.com/office/drawing/2014/main" val="2139473549"/>
                    </a:ext>
                  </a:extLst>
                </a:gridCol>
                <a:gridCol w="4875876">
                  <a:extLst>
                    <a:ext uri="{9D8B030D-6E8A-4147-A177-3AD203B41FA5}">
                      <a16:colId xmlns:a16="http://schemas.microsoft.com/office/drawing/2014/main" val="1407577648"/>
                    </a:ext>
                  </a:extLst>
                </a:gridCol>
              </a:tblGrid>
              <a:tr h="402881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模块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sz="1600" kern="1200" dirty="0" err="1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传统服务器</a:t>
                      </a:r>
                      <a:endParaRPr lang="en" sz="1600" kern="1200" dirty="0">
                        <a:solidFill>
                          <a:schemeClr val="bg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600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AI</a:t>
                      </a:r>
                      <a:r>
                        <a:rPr lang="zh-CN" altLang="en-US" sz="1600" kern="1200" dirty="0">
                          <a:solidFill>
                            <a:schemeClr val="bg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服务器</a:t>
                      </a:r>
                      <a:endParaRPr lang="en" sz="1600" kern="1200" dirty="0">
                        <a:solidFill>
                          <a:schemeClr val="bg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227309"/>
                  </a:ext>
                </a:extLst>
              </a:tr>
              <a:tr h="676000">
                <a:tc rowSpan="2"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结构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电源框＋服务器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交换机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线缆转接托盘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电源框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服务器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交换机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线缆转接托盘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489200"/>
                  </a:ext>
                </a:extLst>
              </a:tr>
              <a:tr h="1138036">
                <a:tc vMerge="1">
                  <a:txBody>
                    <a:bodyPr/>
                    <a:lstStyle/>
                    <a:p>
                      <a:pPr marL="0" algn="ctr" defTabSz="1219200" rtl="0" eaLnBrk="1" latinLnBrk="0" hangingPunct="1"/>
                      <a:b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</a:br>
                      <a:endParaRPr lang="zh-CN" altLang="en-US" sz="16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X86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架构处理器计算节点</a:t>
                      </a:r>
                      <a:endParaRPr lang="en-US" altLang="zh-CN" sz="16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液冷散热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ARM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架构处理器</a:t>
                      </a:r>
                      <a:endParaRPr lang="en-US" altLang="zh-CN" sz="16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XPU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CPU 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液冷散热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088849"/>
                  </a:ext>
                </a:extLst>
              </a:tr>
              <a:tr h="1742358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交换节点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风冷散热</a:t>
                      </a: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线缆转接托盘</a:t>
                      </a:r>
                      <a:endParaRPr lang="en-US" altLang="zh-CN" sz="16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服务器节点数据交换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液冷散热模块</a:t>
                      </a:r>
                      <a:endParaRPr lang="en-US" altLang="zh-CN" sz="1600" kern="1200" dirty="0">
                        <a:solidFill>
                          <a:srgbClr val="374153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支持主芯片 </a:t>
                      </a:r>
                      <a:r>
                        <a:rPr lang="en-US" altLang="zh-C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CDR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光模块液冷散热</a:t>
                      </a:r>
                    </a:p>
                    <a:p>
                      <a:pPr marL="285750" indent="-285750" algn="l" defTabSz="12192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Cable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 背板服务器节点数据交换，不需要连接线缆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15199"/>
                  </a:ext>
                </a:extLst>
              </a:tr>
              <a:tr h="754965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液冷管路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服务器节点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盲插液冷管路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服务器节点和交换节点</a:t>
                      </a:r>
                      <a:r>
                        <a:rPr lang="en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Manifold</a:t>
                      </a:r>
                      <a:r>
                        <a:rPr lang="zh-CN" altLang="en-US" sz="16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盲插液冷管路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63838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ED75D95-9A81-23AF-D59B-87219756E7F9}"/>
              </a:ext>
            </a:extLst>
          </p:cNvPr>
          <p:cNvSpPr txBox="1"/>
          <p:nvPr/>
        </p:nvSpPr>
        <p:spPr>
          <a:xfrm>
            <a:off x="5567680" y="790284"/>
            <a:ext cx="5820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altLang="zh-CN" sz="1200" dirty="0">
                <a:solidFill>
                  <a:srgbClr val="66BA36"/>
                </a:solidFill>
                <a:latin typeface="Lexend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https://support.huawei.com/enterprise/zh/doc/EDOC1100313980/cb51627f</a:t>
            </a:r>
            <a:endParaRPr lang="en" altLang="zh-CN" sz="1200" dirty="0">
              <a:solidFill>
                <a:srgbClr val="66BA36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9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DF5A35-1140-BDB0-C9F1-F640632D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机柜形态对比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87547697-E22F-1D44-204D-9909E12B89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9929737"/>
              </p:ext>
            </p:extLst>
          </p:nvPr>
        </p:nvGraphicFramePr>
        <p:xfrm>
          <a:off x="497841" y="1111979"/>
          <a:ext cx="11075289" cy="5223230"/>
        </p:xfrm>
        <a:graphic>
          <a:graphicData uri="http://schemas.openxmlformats.org/drawingml/2006/table">
            <a:tbl>
              <a:tblPr/>
              <a:tblGrid>
                <a:gridCol w="1176402">
                  <a:extLst>
                    <a:ext uri="{9D8B030D-6E8A-4147-A177-3AD203B41FA5}">
                      <a16:colId xmlns:a16="http://schemas.microsoft.com/office/drawing/2014/main" val="1907139573"/>
                    </a:ext>
                  </a:extLst>
                </a:gridCol>
                <a:gridCol w="3039997">
                  <a:extLst>
                    <a:ext uri="{9D8B030D-6E8A-4147-A177-3AD203B41FA5}">
                      <a16:colId xmlns:a16="http://schemas.microsoft.com/office/drawing/2014/main" val="180126453"/>
                    </a:ext>
                  </a:extLst>
                </a:gridCol>
                <a:gridCol w="3362960">
                  <a:extLst>
                    <a:ext uri="{9D8B030D-6E8A-4147-A177-3AD203B41FA5}">
                      <a16:colId xmlns:a16="http://schemas.microsoft.com/office/drawing/2014/main" val="4089151056"/>
                    </a:ext>
                  </a:extLst>
                </a:gridCol>
                <a:gridCol w="3495930">
                  <a:extLst>
                    <a:ext uri="{9D8B030D-6E8A-4147-A177-3AD203B41FA5}">
                      <a16:colId xmlns:a16="http://schemas.microsoft.com/office/drawing/2014/main" val="1318174871"/>
                    </a:ext>
                  </a:extLst>
                </a:gridCol>
              </a:tblGrid>
              <a:tr h="322680">
                <a:tc>
                  <a:txBody>
                    <a:bodyPr/>
                    <a:lstStyle/>
                    <a:p>
                      <a:pPr algn="ctr" fontAlgn="base"/>
                      <a:endParaRPr lang="zh-CN" altLang="en-U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风冷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7789" marR="57789" marT="57789" marB="57789" anchor="ctr">
                    <a:lnL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板冷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7789" marR="57789" marT="57789" marB="57789" anchor="ctr">
                    <a:lnL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</a:rPr>
                        <a:t>全液冷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7789" marR="57789" marT="57789" marB="57789" anchor="ctr">
                    <a:lnL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3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90494"/>
                  </a:ext>
                </a:extLst>
              </a:tr>
              <a:tr h="718124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工作原理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通过风扇或空调将冷空气吹入服务器内部，带走热量并排出热空气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使用冷板（覆盖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CPU、GPU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等高功耗部件）通过液体循环散热，其余部件仍依赖风冷辅助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所有发热部件（如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CPU、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内存、电源、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SSD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等）均通过液冷系统直接散热，无需风扇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491960"/>
                  </a:ext>
                </a:extLst>
              </a:tr>
              <a:tr h="718124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散热效率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散热效率较低，依赖空气比热容（比热容小）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散热效率较高，液体比热容大且可精准冷却高热部件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散热效率最高，液体直接接触所有发热部件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4787"/>
                  </a:ext>
                </a:extLst>
              </a:tr>
              <a:tr h="421541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en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PUE</a:t>
                      </a: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PUE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较高（通常为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1.5-2.0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），依赖传统空调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PUE&lt;1.1（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纯液冷）或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&lt;1.2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（风液混合）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PUE&lt;1.1（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浸没式液冷）或更低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088668"/>
                  </a:ext>
                </a:extLst>
              </a:tr>
              <a:tr h="718124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能耗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能耗高（空调和风扇功耗大）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能耗显著降低（空调能耗降低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，服务器风扇功耗降低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70%-80%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能耗最低（完全取消风扇，液冷系统效率更高）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24169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维护成本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维护成本低（技术成熟，无需特殊防护）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维护成本中等（需处理液冷管路泄漏风险）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维护成本高（需专业维护液体循环系统，防止泄漏）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634468"/>
                  </a:ext>
                </a:extLst>
              </a:tr>
              <a:tr h="421541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适用场景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适用于低密度部署（传统数据中心）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适用于中高密度部署（兼顾兼容性和散热能力）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适用于超大规模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高密度部署（如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AI、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超算中心）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229296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兼容性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完全兼容现有服务器架构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基本兼容风冷设计（硬盘、光模块无需改动）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需定制化服务器架构（取消风扇，增加液冷接口）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36142"/>
                  </a:ext>
                </a:extLst>
              </a:tr>
              <a:tr h="421541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噪音水平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噪音高（风扇和空调运转）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噪音中等（风扇减少，液冷泵噪音较低）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噪音极低（无风扇运转）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17321"/>
                  </a:ext>
                </a:extLst>
              </a:tr>
              <a:tr h="421541">
                <a:tc>
                  <a:txBody>
                    <a:bodyPr/>
                    <a:lstStyle/>
                    <a:p>
                      <a:pPr marL="0" algn="l" defTabSz="1219200" rtl="0" eaLnBrk="1" fontAlgn="base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初期建设成本</a:t>
                      </a: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成本低（无需复杂冷却系统）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成本较高（需安装液冷管路和冷板）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latin typeface="+mn-lt"/>
                          <a:ea typeface="+mn-ea"/>
                          <a:cs typeface="+mn-cs"/>
                        </a:rPr>
                        <a:t>成本最高（需全系统液冷改造）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789" marR="57789" marT="57789" marB="5778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65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12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222910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https://navitassemi.com/nvidias-grace-hopper-runs-at-700-w-blackwell-will-be-1-kw-how-is-the-power-supply-industry-enabling-data-centers-to-run-these-advanced-ai-processors/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https://www.eet-china.com/mp/a357098.html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https://www.gigabyte.com/Enterprise/GPU-Server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https://support.huawei.com/enterprise/zh/doc/EDOC1100313980/cb51627f</a:t>
            </a:r>
            <a:endParaRPr lang="en" altLang="zh-CN" dirty="0"/>
          </a:p>
          <a:p>
            <a:r>
              <a:rPr lang="en" altLang="zh-CN" dirty="0">
                <a:hlinkClick r:id="rId8"/>
              </a:rPr>
              <a:t>https://support.huawei.com/enterprise/zh/category/ascend-computing-pid-1557196528909?submodel=doc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风冷机柜 </a:t>
            </a:r>
            <a:r>
              <a:rPr lang="en" altLang="zh-CN" sz="2400" dirty="0"/>
              <a:t>Air cooled cabinet</a:t>
            </a:r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板冷机柜 </a:t>
            </a:r>
            <a:r>
              <a:rPr lang="en" altLang="zh-CN" sz="2400" dirty="0"/>
              <a:t>Board cooling cabinet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全液冷机柜 </a:t>
            </a:r>
            <a:r>
              <a:rPr lang="en" altLang="zh-CN" sz="2400" dirty="0"/>
              <a:t>Fully liquid cooled cabinet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风冷机柜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9A941F-D8F7-0CB6-458B-2E975C30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爆炸图大品鉴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9A31E1-5579-2B39-DB44-2AD4296366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" altLang="zh-CN" dirty="0">
                <a:hlinkClick r:id="rId2"/>
              </a:rPr>
              <a:t>https://info.support.huawei.com/computing/server3D/index_zh.html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https://servers.asus.com/products/servers/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https://www.gigabyte.com/Enterprise/GPU-Server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28254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2C9B6D-7B31-2A0E-2BE5-976F7F56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风冷机柜：外部结构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8B4BAFFB-AC03-881F-8C4D-DD80A9DC7C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外部结构：包括机柜、电源框、电池框、计算节点、交换节点、线缆转接托盘、假面板组成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364084-F644-C4C6-DFD2-3A8807696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43" y="1910753"/>
            <a:ext cx="3067677" cy="4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A8EBE33-AF92-FFE1-CF4A-0C1CFCAD39CC}"/>
              </a:ext>
            </a:extLst>
          </p:cNvPr>
          <p:cNvGraphicFramePr>
            <a:graphicFrameLocks noGrp="1"/>
          </p:cNvGraphicFramePr>
          <p:nvPr/>
        </p:nvGraphicFramePr>
        <p:xfrm>
          <a:off x="5005022" y="2042160"/>
          <a:ext cx="6475778" cy="4293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83">
                  <a:extLst>
                    <a:ext uri="{9D8B030D-6E8A-4147-A177-3AD203B41FA5}">
                      <a16:colId xmlns:a16="http://schemas.microsoft.com/office/drawing/2014/main" val="2895950552"/>
                    </a:ext>
                  </a:extLst>
                </a:gridCol>
                <a:gridCol w="4799395">
                  <a:extLst>
                    <a:ext uri="{9D8B030D-6E8A-4147-A177-3AD203B41FA5}">
                      <a16:colId xmlns:a16="http://schemas.microsoft.com/office/drawing/2014/main" val="2157328401"/>
                    </a:ext>
                  </a:extLst>
                </a:gridCol>
              </a:tblGrid>
              <a:tr h="4359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编码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部件名称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31176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1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风冷机柜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3311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CN" altLang="en-US" sz="16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管理模块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76527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3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电源框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614793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4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电池围框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745914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5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电池框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4763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6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假面板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32936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7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计算节点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85167"/>
                  </a:ext>
                </a:extLst>
              </a:tr>
              <a:tr h="4821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374153"/>
                          </a:solidFill>
                        </a:rPr>
                        <a:t>8</a:t>
                      </a:r>
                      <a:endParaRPr lang="zh-CN" altLang="en-US" sz="1600" dirty="0">
                        <a:solidFill>
                          <a:srgbClr val="374153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9213" indent="0" algn="l" defTabSz="1219200" rtl="0" eaLnBrk="1" latinLnBrk="0" hangingPunct="1">
                        <a:tabLst/>
                      </a:pPr>
                      <a:r>
                        <a:rPr lang="zh-CN" altLang="en-US" sz="1400" kern="1200" dirty="0">
                          <a:solidFill>
                            <a:srgbClr val="374153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交换节点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79694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8EEEF3C-3DB9-2BBF-DBBB-03F7642B1B64}"/>
              </a:ext>
            </a:extLst>
          </p:cNvPr>
          <p:cNvSpPr txBox="1"/>
          <p:nvPr/>
        </p:nvSpPr>
        <p:spPr>
          <a:xfrm>
            <a:off x="5469933" y="780932"/>
            <a:ext cx="6390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rgbClr val="66BA36"/>
                </a:solidFill>
                <a:latin typeface="Lexend" pitchFamily="2" charset="0"/>
              </a:rPr>
              <a:t>https://support.huawei.com/enterprise/zh/doc/EDOC1100313980/cb51627f</a:t>
            </a:r>
          </a:p>
        </p:txBody>
      </p:sp>
    </p:spTree>
    <p:extLst>
      <p:ext uri="{BB962C8B-B14F-4D97-AF65-F5344CB8AC3E}">
        <p14:creationId xmlns:p14="http://schemas.microsoft.com/office/powerpoint/2010/main" val="36050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A3C2B64-6711-87C3-270A-6655F176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风冷机柜：内部结构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A9B484-4E0C-63EA-94E6-15CFB2426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包括 </a:t>
            </a:r>
            <a:r>
              <a:rPr lang="en" altLang="zh-CN" dirty="0"/>
              <a:t>Cable</a:t>
            </a:r>
            <a:r>
              <a:rPr lang="zh-CN" altLang="en-US" dirty="0"/>
              <a:t> 背板，提供节点网络传输；</a:t>
            </a:r>
            <a:r>
              <a:rPr lang="en" altLang="zh-CN" dirty="0"/>
              <a:t>Busbar</a:t>
            </a:r>
            <a:r>
              <a:rPr lang="zh-CN" altLang="en-US" dirty="0"/>
              <a:t> 提供节点电力传输 </a:t>
            </a:r>
          </a:p>
        </p:txBody>
      </p:sp>
    </p:spTree>
    <p:extLst>
      <p:ext uri="{BB962C8B-B14F-4D97-AF65-F5344CB8AC3E}">
        <p14:creationId xmlns:p14="http://schemas.microsoft.com/office/powerpoint/2010/main" val="88862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板冷机柜</a:t>
            </a:r>
          </a:p>
        </p:txBody>
      </p:sp>
    </p:spTree>
    <p:extLst>
      <p:ext uri="{BB962C8B-B14F-4D97-AF65-F5344CB8AC3E}">
        <p14:creationId xmlns:p14="http://schemas.microsoft.com/office/powerpoint/2010/main" val="608937865"/>
      </p:ext>
    </p:extLst>
  </p:cSld>
  <p:clrMapOvr>
    <a:masterClrMapping/>
  </p:clrMapOvr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34369</TotalTime>
  <Words>1307</Words>
  <Application>Microsoft Macintosh PowerPoint</Application>
  <PresentationFormat>自定义</PresentationFormat>
  <Paragraphs>225</Paragraphs>
  <Slides>21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  github.com/Infrasys-AI/AIInfra</vt:lpstr>
      <vt:lpstr>Content</vt:lpstr>
      <vt:lpstr>Content</vt:lpstr>
      <vt:lpstr>PowerPoint 演示文稿</vt:lpstr>
      <vt:lpstr>3D 爆炸图大品鉴</vt:lpstr>
      <vt:lpstr>风冷机柜：外部结构</vt:lpstr>
      <vt:lpstr>风冷机柜：内部结构</vt:lpstr>
      <vt:lpstr>PowerPoint 演示文稿</vt:lpstr>
      <vt:lpstr>3D 爆炸图大品鉴</vt:lpstr>
      <vt:lpstr>板冷机柜：外部结构</vt:lpstr>
      <vt:lpstr>板冷机柜：内部结构</vt:lpstr>
      <vt:lpstr>PowerPoint 演示文稿</vt:lpstr>
      <vt:lpstr>3D 爆炸图大品鉴</vt:lpstr>
      <vt:lpstr>全液冷机柜：前视图</vt:lpstr>
      <vt:lpstr>全液冷机柜：风液换热器组件</vt:lpstr>
      <vt:lpstr>全液冷服务器区别对比</vt:lpstr>
      <vt:lpstr>PowerPoint 演示文稿</vt:lpstr>
      <vt:lpstr>机柜形态对比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11919</cp:revision>
  <cp:lastPrinted>2023-09-08T09:14:01Z</cp:lastPrinted>
  <dcterms:created xsi:type="dcterms:W3CDTF">2020-08-28T08:44:19Z</dcterms:created>
  <dcterms:modified xsi:type="dcterms:W3CDTF">2025-07-01T06:37:35Z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